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Poppins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.fntdata"/><Relationship Id="rId20" Type="http://schemas.openxmlformats.org/officeDocument/2006/relationships/slide" Target="slides/slide14.xml"/><Relationship Id="rId42" Type="http://schemas.openxmlformats.org/officeDocument/2006/relationships/font" Target="fonts/PoppinsMedium-boldItalic.fntdata"/><Relationship Id="rId41" Type="http://schemas.openxmlformats.org/officeDocument/2006/relationships/font" Target="fonts/PoppinsMedium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4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7.xml"/><Relationship Id="rId35" Type="http://schemas.openxmlformats.org/officeDocument/2006/relationships/font" Target="fonts/Poppins-regular.fntdata"/><Relationship Id="rId12" Type="http://schemas.openxmlformats.org/officeDocument/2006/relationships/slide" Target="slides/slide6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Poppins-italic.fntdata"/><Relationship Id="rId14" Type="http://schemas.openxmlformats.org/officeDocument/2006/relationships/slide" Target="slides/slide8.xml"/><Relationship Id="rId36" Type="http://schemas.openxmlformats.org/officeDocument/2006/relationships/font" Target="fonts/Poppins-bold.fntdata"/><Relationship Id="rId17" Type="http://schemas.openxmlformats.org/officeDocument/2006/relationships/slide" Target="slides/slide11.xml"/><Relationship Id="rId39" Type="http://schemas.openxmlformats.org/officeDocument/2006/relationships/font" Target="fonts/PoppinsMedium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5b83741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5b83741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5b83741e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5b83741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b83741e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b83741e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5b83741e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5b83741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9e2bf9c6f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9e2bf9c6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5b83741e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5b83741e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5b83741e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5b83741e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5b83741e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5b83741e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9e2bf9c6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9e2bf9c6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9e2bf9c6f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b9e2bf9c6f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b9e2bf9c6f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5b83741e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5b83741e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9e2bf9c6f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b9e2bf9c6f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159" name="Google Shape;159;gb9e2bf9c6f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5b83741e2_0_3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5b83741e2_0_3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5c92653dc_6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5c92653dc_6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c92653dc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c92653dc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5b83741e2_0_3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5b83741e2_0_3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1.png"/><Relationship Id="rId13" Type="http://schemas.openxmlformats.org/officeDocument/2006/relationships/image" Target="../media/image17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2.jpg"/><Relationship Id="rId9" Type="http://schemas.openxmlformats.org/officeDocument/2006/relationships/image" Target="../media/image19.jp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0.jpg"/><Relationship Id="rId9" Type="http://schemas.openxmlformats.org/officeDocument/2006/relationships/image" Target="../media/image8.jpg"/><Relationship Id="rId5" Type="http://schemas.openxmlformats.org/officeDocument/2006/relationships/image" Target="../media/image24.jpg"/><Relationship Id="rId6" Type="http://schemas.openxmlformats.org/officeDocument/2006/relationships/image" Target="../media/image6.png"/><Relationship Id="rId7" Type="http://schemas.openxmlformats.org/officeDocument/2006/relationships/image" Target="../media/image3.jpg"/><Relationship Id="rId8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8"/>
          <p:cNvPicPr preferRelativeResize="0"/>
          <p:nvPr/>
        </p:nvPicPr>
        <p:blipFill rotWithShape="1">
          <a:blip r:embed="rId3">
            <a:alphaModFix/>
          </a:blip>
          <a:srcRect b="86038" l="0" r="0" t="0"/>
          <a:stretch/>
        </p:blipFill>
        <p:spPr>
          <a:xfrm>
            <a:off x="0" y="552351"/>
            <a:ext cx="9144000" cy="46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3">
            <a:alphaModFix/>
          </a:blip>
          <a:srcRect b="86038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/>
        </p:nvSpPr>
        <p:spPr>
          <a:xfrm>
            <a:off x="243200" y="40050"/>
            <a:ext cx="520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111" name="Google Shape;1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1495425"/>
            <a:ext cx="57150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7"/>
          <p:cNvGrpSpPr/>
          <p:nvPr/>
        </p:nvGrpSpPr>
        <p:grpSpPr>
          <a:xfrm>
            <a:off x="-37421" y="4129085"/>
            <a:ext cx="9143704" cy="1014349"/>
            <a:chOff x="1593000" y="2322568"/>
            <a:chExt cx="5957975" cy="643500"/>
          </a:xfrm>
        </p:grpSpPr>
        <p:sp>
          <p:nvSpPr>
            <p:cNvPr id="247" name="Google Shape;247;p3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REST migration, followed by Dropwizard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Migrating the whole CRS to RESTful service.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Resolving dependency conflicts.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Migrating to Dropwizard and demo the end-to-end flow.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37"/>
          <p:cNvGrpSpPr/>
          <p:nvPr/>
        </p:nvGrpSpPr>
        <p:grpSpPr>
          <a:xfrm>
            <a:off x="-37421" y="3096811"/>
            <a:ext cx="9143704" cy="1014349"/>
            <a:chOff x="1593000" y="2322568"/>
            <a:chExt cx="5957975" cy="643500"/>
          </a:xfrm>
        </p:grpSpPr>
        <p:sp>
          <p:nvSpPr>
            <p:cNvPr id="255" name="Google Shape;255;p3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</a:t>
              </a: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dding Validations, exceptions, singleton classes.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Adding additional validation checks for Bean classes and user inputs.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Adding custom exceptions, Notification System, singleton classes.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37"/>
          <p:cNvGrpSpPr/>
          <p:nvPr/>
        </p:nvGrpSpPr>
        <p:grpSpPr>
          <a:xfrm>
            <a:off x="-37421" y="2064496"/>
            <a:ext cx="9218864" cy="1014349"/>
            <a:chOff x="1593000" y="2322568"/>
            <a:chExt cx="6006948" cy="643500"/>
          </a:xfrm>
        </p:grpSpPr>
        <p:sp>
          <p:nvSpPr>
            <p:cNvPr id="263" name="Google Shape;263;p3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Implementation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4387848" y="2323748"/>
              <a:ext cx="32121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Divide and </a:t>
              </a: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Conquer</a:t>
              </a: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Collaborating through git, maintaining coding style for uniformity.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Module </a:t>
              </a: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developments</a:t>
              </a: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 and later, end-to-end flow.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37"/>
          <p:cNvGrpSpPr/>
          <p:nvPr/>
        </p:nvGrpSpPr>
        <p:grpSpPr>
          <a:xfrm>
            <a:off x="-37421" y="1032235"/>
            <a:ext cx="9143817" cy="1014349"/>
            <a:chOff x="1593000" y="2322568"/>
            <a:chExt cx="5958048" cy="643500"/>
          </a:xfrm>
        </p:grpSpPr>
        <p:sp>
          <p:nvSpPr>
            <p:cNvPr id="271" name="Google Shape;271;p3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Code Structure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4387848" y="2323749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Defining Bean, Business, DAO, and service classes.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Implementing the Database structure with proper restraints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8" name="Google Shape;278;p37"/>
          <p:cNvGrpSpPr/>
          <p:nvPr/>
        </p:nvGrpSpPr>
        <p:grpSpPr>
          <a:xfrm>
            <a:off x="-37421" y="-52"/>
            <a:ext cx="9143817" cy="1014349"/>
            <a:chOff x="1593000" y="2322568"/>
            <a:chExt cx="5958048" cy="643500"/>
          </a:xfrm>
        </p:grpSpPr>
        <p:sp>
          <p:nvSpPr>
            <p:cNvPr id="279" name="Google Shape;279;p3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Problem Statement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4387848" y="2323750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Understanding the Problem Statement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Coming up with UML diagrams which further narrowed the scope of the project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170" y="2043500"/>
            <a:ext cx="2914080" cy="14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574" y="3402925"/>
            <a:ext cx="3068600" cy="146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500" y="2542648"/>
            <a:ext cx="3352150" cy="8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00" y="999850"/>
            <a:ext cx="2989996" cy="118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6732" y="3190829"/>
            <a:ext cx="2281620" cy="11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7725" y="925050"/>
            <a:ext cx="2042400" cy="10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10">
            <a:alphaModFix/>
          </a:blip>
          <a:srcRect b="31210" l="26282" r="27560" t="30611"/>
          <a:stretch/>
        </p:blipFill>
        <p:spPr>
          <a:xfrm>
            <a:off x="365250" y="3402925"/>
            <a:ext cx="2728245" cy="118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/>
        </p:nvSpPr>
        <p:spPr>
          <a:xfrm>
            <a:off x="1228125" y="137275"/>
            <a:ext cx="65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 Stack</a:t>
            </a:r>
            <a:endParaRPr b="1" sz="28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1515" y="823362"/>
            <a:ext cx="1723034" cy="16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99325" y="713925"/>
            <a:ext cx="1145400" cy="10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03200" y="2043500"/>
            <a:ext cx="1394700" cy="9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9"/>
          <p:cNvGrpSpPr/>
          <p:nvPr/>
        </p:nvGrpSpPr>
        <p:grpSpPr>
          <a:xfrm>
            <a:off x="381802" y="1522625"/>
            <a:ext cx="3558361" cy="924600"/>
            <a:chOff x="308852" y="1242975"/>
            <a:chExt cx="3558361" cy="924600"/>
          </a:xfrm>
        </p:grpSpPr>
        <p:cxnSp>
          <p:nvCxnSpPr>
            <p:cNvPr id="308" name="Google Shape;308;p39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09" name="Google Shape;309;p39"/>
            <p:cNvSpPr txBox="1"/>
            <p:nvPr/>
          </p:nvSpPr>
          <p:spPr>
            <a:xfrm>
              <a:off x="308852" y="1242975"/>
              <a:ext cx="2427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Roboto"/>
                  <a:ea typeface="Roboto"/>
                  <a:cs typeface="Roboto"/>
                  <a:sym typeface="Roboto"/>
                </a:rPr>
                <a:t>Requirement Collection</a:t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Understanding the Problem statement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9"/>
          <p:cNvGrpSpPr/>
          <p:nvPr/>
        </p:nvGrpSpPr>
        <p:grpSpPr>
          <a:xfrm>
            <a:off x="1319815" y="2913725"/>
            <a:ext cx="2560800" cy="924600"/>
            <a:chOff x="1304465" y="2785350"/>
            <a:chExt cx="2560800" cy="924600"/>
          </a:xfrm>
        </p:grpSpPr>
        <p:cxnSp>
          <p:nvCxnSpPr>
            <p:cNvPr id="311" name="Google Shape;311;p39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12" name="Google Shape;312;p39"/>
            <p:cNvSpPr txBox="1"/>
            <p:nvPr/>
          </p:nvSpPr>
          <p:spPr>
            <a:xfrm>
              <a:off x="1304465" y="2785350"/>
              <a:ext cx="25608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Choosing tech stack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Class design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3" name="Google Shape;313;p39"/>
          <p:cNvGrpSpPr/>
          <p:nvPr/>
        </p:nvGrpSpPr>
        <p:grpSpPr>
          <a:xfrm>
            <a:off x="4730688" y="4023975"/>
            <a:ext cx="3707963" cy="924600"/>
            <a:chOff x="4657738" y="3744325"/>
            <a:chExt cx="3707963" cy="924600"/>
          </a:xfrm>
        </p:grpSpPr>
        <p:cxnSp>
          <p:nvCxnSpPr>
            <p:cNvPr id="314" name="Google Shape;314;p39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15" name="Google Shape;315;p39"/>
            <p:cNvSpPr txBox="1"/>
            <p:nvPr/>
          </p:nvSpPr>
          <p:spPr>
            <a:xfrm>
              <a:off x="6696500" y="3744325"/>
              <a:ext cx="16692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Roboto"/>
                  <a:ea typeface="Roboto"/>
                  <a:cs typeface="Roboto"/>
                  <a:sym typeface="Roboto"/>
                </a:rPr>
                <a:t>Designing</a:t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UML Diagrams Database design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6" name="Google Shape;316;p39"/>
          <p:cNvGrpSpPr/>
          <p:nvPr/>
        </p:nvGrpSpPr>
        <p:grpSpPr>
          <a:xfrm>
            <a:off x="5282863" y="934588"/>
            <a:ext cx="3849090" cy="924600"/>
            <a:chOff x="5209838" y="837350"/>
            <a:chExt cx="3849090" cy="924600"/>
          </a:xfrm>
        </p:grpSpPr>
        <p:sp>
          <p:nvSpPr>
            <p:cNvPr id="317" name="Google Shape;317;p39"/>
            <p:cNvSpPr txBox="1"/>
            <p:nvPr/>
          </p:nvSpPr>
          <p:spPr>
            <a:xfrm>
              <a:off x="6623527" y="837350"/>
              <a:ext cx="2435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Validations, Unit tests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8" name="Google Shape;318;p39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19" name="Google Shape;319;p39"/>
          <p:cNvGrpSpPr/>
          <p:nvPr/>
        </p:nvGrpSpPr>
        <p:grpSpPr>
          <a:xfrm>
            <a:off x="5683237" y="2593000"/>
            <a:ext cx="3533614" cy="924600"/>
            <a:chOff x="5610288" y="2313350"/>
            <a:chExt cx="3533614" cy="924600"/>
          </a:xfrm>
        </p:grpSpPr>
        <p:cxnSp>
          <p:nvCxnSpPr>
            <p:cNvPr id="320" name="Google Shape;320;p39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21" name="Google Shape;321;p39"/>
            <p:cNvSpPr txBox="1"/>
            <p:nvPr/>
          </p:nvSpPr>
          <p:spPr>
            <a:xfrm>
              <a:off x="6696502" y="2313350"/>
              <a:ext cx="2447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Roboto"/>
                  <a:ea typeface="Roboto"/>
                  <a:cs typeface="Roboto"/>
                  <a:sym typeface="Roboto"/>
                </a:rPr>
                <a:t>Coding</a:t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Console, REST, Dropwizard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2" name="Google Shape;322;p39"/>
          <p:cNvGrpSpPr/>
          <p:nvPr/>
        </p:nvGrpSpPr>
        <p:grpSpPr>
          <a:xfrm>
            <a:off x="2674186" y="934601"/>
            <a:ext cx="3922200" cy="3915924"/>
            <a:chOff x="2610905" y="610653"/>
            <a:chExt cx="3922200" cy="3922200"/>
          </a:xfrm>
        </p:grpSpPr>
        <p:sp>
          <p:nvSpPr>
            <p:cNvPr id="323" name="Google Shape;323;p39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9" name="Google Shape;339;p39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39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39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9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3" name="Google Shape;343;p39"/>
          <p:cNvSpPr txBox="1"/>
          <p:nvPr/>
        </p:nvSpPr>
        <p:spPr>
          <a:xfrm>
            <a:off x="4085375" y="2538563"/>
            <a:ext cx="109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CRS</a:t>
            </a:r>
            <a:endParaRPr sz="3400"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1775" y="40050"/>
            <a:ext cx="512225" cy="5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1228125" y="137275"/>
            <a:ext cx="65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Cycle</a:t>
            </a:r>
            <a:endParaRPr b="1" sz="28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0"/>
          <p:cNvPicPr preferRelativeResize="0"/>
          <p:nvPr/>
        </p:nvPicPr>
        <p:blipFill rotWithShape="1">
          <a:blip r:embed="rId3">
            <a:alphaModFix/>
          </a:blip>
          <a:srcRect b="88957" l="10038" r="79432" t="183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 rotWithShape="1">
          <a:blip r:embed="rId3">
            <a:alphaModFix/>
          </a:blip>
          <a:srcRect b="-209" l="10038" r="11842" t="299"/>
          <a:stretch/>
        </p:blipFill>
        <p:spPr>
          <a:xfrm>
            <a:off x="4400350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352" name="Google Shape;352;p40"/>
          <p:cNvSpPr txBox="1"/>
          <p:nvPr/>
        </p:nvSpPr>
        <p:spPr>
          <a:xfrm>
            <a:off x="298925" y="236700"/>
            <a:ext cx="38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&amp; Challenges</a:t>
            </a:r>
            <a:endParaRPr b="1" sz="28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364775" y="936275"/>
            <a:ext cx="3732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Key </a:t>
            </a:r>
            <a:r>
              <a:rPr b="1" lang="en" sz="1300"/>
              <a:t>Learnings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Defining project structure and database from scratch. (End-to-end development)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Divide and Conquer: We effectively divided our goals, which made the project modular and easy to migrate.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Collaboration tools like GIT, Draw.io (for UML)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Ownership, Bias for Action.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Major Challenges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Collaborating in a remote environment.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Resolving merge conflicts on GIT.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Resolving Dependencies due to different operating systems of team members.</a:t>
            </a:r>
            <a:endParaRPr sz="1300"/>
          </a:p>
        </p:txBody>
      </p:sp>
      <p:pic>
        <p:nvPicPr>
          <p:cNvPr id="354" name="Google Shape;3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53" y="0"/>
            <a:ext cx="5784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/>
        </p:nvSpPr>
        <p:spPr>
          <a:xfrm>
            <a:off x="836750" y="1870375"/>
            <a:ext cx="6196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FFFFFF"/>
              </a:solidFill>
            </a:endParaRPr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750" y="0"/>
            <a:ext cx="57864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 rotWithShape="1">
          <a:blip r:embed="rId5">
            <a:alphaModFix/>
          </a:blip>
          <a:srcRect b="0" l="0" r="86468" t="0"/>
          <a:stretch/>
        </p:blipFill>
        <p:spPr>
          <a:xfrm>
            <a:off x="0" y="0"/>
            <a:ext cx="16442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 rotWithShape="1">
          <a:blip r:embed="rId5">
            <a:alphaModFix/>
          </a:blip>
          <a:srcRect b="0" l="0" r="86468" t="0"/>
          <a:stretch/>
        </p:blipFill>
        <p:spPr>
          <a:xfrm>
            <a:off x="7033550" y="0"/>
            <a:ext cx="21104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278" y="83275"/>
            <a:ext cx="57847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 txBox="1"/>
          <p:nvPr/>
        </p:nvSpPr>
        <p:spPr>
          <a:xfrm>
            <a:off x="3035500" y="1447500"/>
            <a:ext cx="1419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CRS</a:t>
            </a:r>
            <a:br>
              <a:rPr b="1" lang="en" sz="2000"/>
            </a:br>
            <a:r>
              <a:rPr b="1" lang="en" sz="2000"/>
              <a:t>DEMO</a:t>
            </a:r>
            <a:endParaRPr b="1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8278" y="83275"/>
            <a:ext cx="5784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3"/>
          <p:cNvPicPr preferRelativeResize="0"/>
          <p:nvPr/>
        </p:nvPicPr>
        <p:blipFill rotWithShape="1">
          <a:blip r:embed="rId3">
            <a:alphaModFix/>
          </a:blip>
          <a:srcRect b="86038" l="0" r="0" t="0"/>
          <a:stretch/>
        </p:blipFill>
        <p:spPr>
          <a:xfrm>
            <a:off x="0" y="4568875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86038" l="0" r="0" t="0"/>
          <a:stretch/>
        </p:blipFill>
        <p:spPr>
          <a:xfrm>
            <a:off x="0" y="0"/>
            <a:ext cx="9144000" cy="47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 txBox="1"/>
          <p:nvPr/>
        </p:nvSpPr>
        <p:spPr>
          <a:xfrm>
            <a:off x="1969800" y="1957188"/>
            <a:ext cx="5204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FFFFF"/>
                </a:solidFill>
              </a:rPr>
              <a:t>Thank you</a:t>
            </a:r>
            <a:endParaRPr b="1" sz="4100">
              <a:solidFill>
                <a:srgbClr val="FFFFFF"/>
              </a:solidFill>
            </a:endParaRPr>
          </a:p>
        </p:txBody>
      </p:sp>
      <p:pic>
        <p:nvPicPr>
          <p:cNvPr id="379" name="Google Shape;3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2603" y="424700"/>
            <a:ext cx="5784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3978" y="0"/>
            <a:ext cx="5784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9661" l="7220" r="72286" t="71278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17" name="Google Shape;117;p29"/>
          <p:cNvSpPr txBox="1"/>
          <p:nvPr/>
        </p:nvSpPr>
        <p:spPr>
          <a:xfrm>
            <a:off x="379450" y="1104588"/>
            <a:ext cx="47568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Sponsors</a:t>
            </a:r>
            <a:endParaRPr b="1" sz="11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500">
                <a:solidFill>
                  <a:schemeClr val="dk1"/>
                </a:solidFill>
              </a:rPr>
              <a:t>Flipkart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L&amp;D Coordinator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Deepika Gajaraj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Order Training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Sakshi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Trainer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Amit Balayan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9"/>
          <p:cNvPicPr preferRelativeResize="0"/>
          <p:nvPr/>
        </p:nvPicPr>
        <p:blipFill rotWithShape="1">
          <a:blip r:embed="rId3">
            <a:alphaModFix/>
          </a:blip>
          <a:srcRect b="0" l="3126" r="4384" t="0"/>
          <a:stretch/>
        </p:blipFill>
        <p:spPr>
          <a:xfrm>
            <a:off x="4387200" y="0"/>
            <a:ext cx="47568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21" name="Google Shape;121;p29"/>
          <p:cNvSpPr txBox="1"/>
          <p:nvPr/>
        </p:nvSpPr>
        <p:spPr>
          <a:xfrm>
            <a:off x="379450" y="236700"/>
            <a:ext cx="38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Stakeholders</a:t>
            </a:r>
            <a:endParaRPr b="1" sz="28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2207163" y="3786834"/>
            <a:ext cx="5052300" cy="566400"/>
          </a:xfrm>
          <a:prstGeom prst="trapezoid">
            <a:avLst>
              <a:gd fmla="val 77942" name="adj"/>
            </a:avLst>
          </a:prstGeom>
          <a:solidFill>
            <a:srgbClr val="990000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6,80,400 Seconds</a:t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30"/>
          <p:cNvSpPr/>
          <p:nvPr/>
        </p:nvSpPr>
        <p:spPr>
          <a:xfrm>
            <a:off x="2732942" y="3132790"/>
            <a:ext cx="4012800" cy="563400"/>
          </a:xfrm>
          <a:prstGeom prst="trapezoid">
            <a:avLst>
              <a:gd fmla="val 79447" name="adj"/>
            </a:avLst>
          </a:prstGeom>
          <a:solidFill>
            <a:srgbClr val="CC0000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11,340 Minutes</a:t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30"/>
          <p:cNvSpPr/>
          <p:nvPr/>
        </p:nvSpPr>
        <p:spPr>
          <a:xfrm>
            <a:off x="3256644" y="2527836"/>
            <a:ext cx="2980200" cy="536100"/>
          </a:xfrm>
          <a:prstGeom prst="trapezoid">
            <a:avLst>
              <a:gd fmla="val 80814" name="adj"/>
            </a:avLst>
          </a:prstGeom>
          <a:solidFill>
            <a:srgbClr val="E06666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360 Hours</a:t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3742938" y="1905994"/>
            <a:ext cx="2032500" cy="540600"/>
          </a:xfrm>
          <a:prstGeom prst="trapezoid">
            <a:avLst>
              <a:gd fmla="val 80134" name="adj"/>
            </a:avLst>
          </a:prstGeom>
          <a:solidFill>
            <a:srgbClr val="EA9999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15 Days</a:t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p30"/>
          <p:cNvSpPr/>
          <p:nvPr/>
        </p:nvSpPr>
        <p:spPr>
          <a:xfrm>
            <a:off x="1735413" y="4443872"/>
            <a:ext cx="6022500" cy="567600"/>
          </a:xfrm>
          <a:prstGeom prst="trapezoid">
            <a:avLst>
              <a:gd fmla="val 75512" name="adj"/>
            </a:avLst>
          </a:prstGeom>
          <a:solidFill>
            <a:srgbClr val="660000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4209491" y="1169111"/>
            <a:ext cx="1102500" cy="676200"/>
          </a:xfrm>
          <a:prstGeom prst="triangle">
            <a:avLst>
              <a:gd fmla="val 47763" name="adj"/>
            </a:avLst>
          </a:prstGeom>
          <a:solidFill>
            <a:srgbClr val="F4CCCC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30"/>
          <p:cNvSpPr txBox="1"/>
          <p:nvPr/>
        </p:nvSpPr>
        <p:spPr>
          <a:xfrm>
            <a:off x="1228125" y="137275"/>
            <a:ext cx="65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Program</a:t>
            </a:r>
            <a:endParaRPr b="1" sz="28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1329275" y="960000"/>
            <a:ext cx="1507800" cy="15078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1384013" y="2574625"/>
            <a:ext cx="13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Vikram (TL)</a:t>
            </a:r>
            <a:endParaRPr b="1"/>
          </a:p>
        </p:txBody>
      </p:sp>
      <p:sp>
        <p:nvSpPr>
          <p:cNvPr id="142" name="Google Shape;142;p31"/>
          <p:cNvSpPr txBox="1"/>
          <p:nvPr/>
        </p:nvSpPr>
        <p:spPr>
          <a:xfrm>
            <a:off x="6783688" y="2574625"/>
            <a:ext cx="13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Nitin</a:t>
            </a:r>
            <a:endParaRPr b="1"/>
          </a:p>
        </p:txBody>
      </p:sp>
      <p:sp>
        <p:nvSpPr>
          <p:cNvPr id="143" name="Google Shape;143;p31"/>
          <p:cNvSpPr txBox="1"/>
          <p:nvPr/>
        </p:nvSpPr>
        <p:spPr>
          <a:xfrm>
            <a:off x="4004813" y="2574625"/>
            <a:ext cx="13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Vennela</a:t>
            </a:r>
            <a:endParaRPr b="1"/>
          </a:p>
        </p:txBody>
      </p:sp>
      <p:sp>
        <p:nvSpPr>
          <p:cNvPr id="144" name="Google Shape;144;p31"/>
          <p:cNvSpPr/>
          <p:nvPr/>
        </p:nvSpPr>
        <p:spPr>
          <a:xfrm>
            <a:off x="6595163" y="3055975"/>
            <a:ext cx="1507800" cy="15078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1329263" y="4644925"/>
            <a:ext cx="13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Pooja</a:t>
            </a:r>
            <a:endParaRPr b="1"/>
          </a:p>
        </p:txBody>
      </p:sp>
      <p:sp>
        <p:nvSpPr>
          <p:cNvPr id="146" name="Google Shape;146;p31"/>
          <p:cNvSpPr txBox="1"/>
          <p:nvPr/>
        </p:nvSpPr>
        <p:spPr>
          <a:xfrm>
            <a:off x="6728938" y="4644925"/>
            <a:ext cx="13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Satyam</a:t>
            </a:r>
            <a:endParaRPr b="1"/>
          </a:p>
        </p:txBody>
      </p:sp>
      <p:sp>
        <p:nvSpPr>
          <p:cNvPr id="147" name="Google Shape;147;p31"/>
          <p:cNvSpPr txBox="1"/>
          <p:nvPr/>
        </p:nvSpPr>
        <p:spPr>
          <a:xfrm>
            <a:off x="3950063" y="4644925"/>
            <a:ext cx="13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Rishabh</a:t>
            </a:r>
            <a:endParaRPr b="1"/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3">
            <a:alphaModFix/>
          </a:blip>
          <a:srcRect b="64876" l="30456" r="30456" t="5812"/>
          <a:stretch/>
        </p:blipFill>
        <p:spPr>
          <a:xfrm>
            <a:off x="1195513" y="3055975"/>
            <a:ext cx="1507800" cy="150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31"/>
          <p:cNvPicPr preferRelativeResize="0"/>
          <p:nvPr/>
        </p:nvPicPr>
        <p:blipFill rotWithShape="1">
          <a:blip r:embed="rId4">
            <a:alphaModFix/>
          </a:blip>
          <a:srcRect b="47629" l="33686" r="33686" t="21385"/>
          <a:stretch/>
        </p:blipFill>
        <p:spPr>
          <a:xfrm>
            <a:off x="3819425" y="866800"/>
            <a:ext cx="1659600" cy="1593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0" name="Google Shape;1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701" y="2974825"/>
            <a:ext cx="1659600" cy="1670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/>
        </p:nvSpPr>
        <p:spPr>
          <a:xfrm>
            <a:off x="1228125" y="137275"/>
            <a:ext cx="65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Overview</a:t>
            </a:r>
            <a:endParaRPr b="1" sz="28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7875" y="872200"/>
            <a:ext cx="1583100" cy="158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" name="Google Shape;15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5631" y="2905224"/>
            <a:ext cx="1709700" cy="1739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31"/>
          <p:cNvPicPr preferRelativeResize="0"/>
          <p:nvPr/>
        </p:nvPicPr>
        <p:blipFill rotWithShape="1">
          <a:blip r:embed="rId9">
            <a:alphaModFix/>
          </a:blip>
          <a:srcRect b="3755" l="4808" r="4808" t="3755"/>
          <a:stretch/>
        </p:blipFill>
        <p:spPr>
          <a:xfrm>
            <a:off x="6650675" y="793750"/>
            <a:ext cx="1659600" cy="1740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043" l="7416" r="79844" t="6559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162" name="Google Shape;162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614" r="0" t="0"/>
          <a:stretch/>
        </p:blipFill>
        <p:spPr>
          <a:xfrm>
            <a:off x="4572150" y="0"/>
            <a:ext cx="45720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63" name="Google Shape;163;p32"/>
          <p:cNvSpPr txBox="1"/>
          <p:nvPr>
            <p:ph idx="12" type="sldNum"/>
          </p:nvPr>
        </p:nvSpPr>
        <p:spPr>
          <a:xfrm>
            <a:off x="8421624" y="4732020"/>
            <a:ext cx="2055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2"/>
          <p:cNvSpPr txBox="1"/>
          <p:nvPr/>
        </p:nvSpPr>
        <p:spPr>
          <a:xfrm>
            <a:off x="964125" y="2044330"/>
            <a:ext cx="296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Tech Stack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964125" y="1583080"/>
            <a:ext cx="296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Project Milestones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6" name="Google Shape;166;p32"/>
          <p:cNvGrpSpPr/>
          <p:nvPr/>
        </p:nvGrpSpPr>
        <p:grpSpPr>
          <a:xfrm>
            <a:off x="266999" y="1082100"/>
            <a:ext cx="3662911" cy="3569333"/>
            <a:chOff x="323565" y="742634"/>
            <a:chExt cx="4883881" cy="4759111"/>
          </a:xfrm>
        </p:grpSpPr>
        <p:sp>
          <p:nvSpPr>
            <p:cNvPr id="167" name="Google Shape;167;p32"/>
            <p:cNvSpPr/>
            <p:nvPr/>
          </p:nvSpPr>
          <p:spPr>
            <a:xfrm>
              <a:off x="323572" y="742634"/>
              <a:ext cx="929400" cy="4890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323570" y="1355572"/>
              <a:ext cx="929400" cy="4890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323568" y="1967059"/>
              <a:ext cx="929400" cy="4890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323568" y="2553322"/>
              <a:ext cx="929400" cy="489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b="1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323567" y="3170821"/>
              <a:ext cx="929400" cy="489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b="1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323565" y="3788320"/>
              <a:ext cx="929400" cy="489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b="1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323565" y="4405820"/>
              <a:ext cx="929400" cy="489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b="1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323565" y="5012745"/>
              <a:ext cx="929400" cy="4890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b="1" i="0" sz="1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5" name="Google Shape;175;p32"/>
            <p:cNvSpPr txBox="1"/>
            <p:nvPr/>
          </p:nvSpPr>
          <p:spPr>
            <a:xfrm>
              <a:off x="1253067" y="80434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Brief overview of the Case Study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2"/>
            <p:cNvSpPr txBox="1"/>
            <p:nvPr/>
          </p:nvSpPr>
          <p:spPr>
            <a:xfrm>
              <a:off x="1253067" y="261130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Development Cycle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2"/>
            <p:cNvSpPr txBox="1"/>
            <p:nvPr/>
          </p:nvSpPr>
          <p:spPr>
            <a:xfrm>
              <a:off x="1253134" y="32467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2"/>
            <p:cNvSpPr txBox="1"/>
            <p:nvPr/>
          </p:nvSpPr>
          <p:spPr>
            <a:xfrm>
              <a:off x="1253134" y="388224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Learnings &amp; Challenges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2"/>
            <p:cNvSpPr txBox="1"/>
            <p:nvPr/>
          </p:nvSpPr>
          <p:spPr>
            <a:xfrm>
              <a:off x="1253117" y="451771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2"/>
            <p:cNvSpPr txBox="1"/>
            <p:nvPr/>
          </p:nvSpPr>
          <p:spPr>
            <a:xfrm>
              <a:off x="1253146" y="508304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2"/>
          <p:cNvSpPr txBox="1"/>
          <p:nvPr/>
        </p:nvSpPr>
        <p:spPr>
          <a:xfrm>
            <a:off x="379450" y="236700"/>
            <a:ext cx="38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b="1" sz="28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86038" l="0" r="0" t="0"/>
          <a:stretch/>
        </p:blipFill>
        <p:spPr>
          <a:xfrm>
            <a:off x="0" y="4568875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86038" l="0" r="0" t="0"/>
          <a:stretch/>
        </p:blipFill>
        <p:spPr>
          <a:xfrm>
            <a:off x="0" y="0"/>
            <a:ext cx="9144000" cy="47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1969800" y="1957188"/>
            <a:ext cx="5204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</a:rPr>
              <a:t>Brief Overview of the Case Study</a:t>
            </a:r>
            <a:endParaRPr sz="4100">
              <a:solidFill>
                <a:srgbClr val="FFFFFF"/>
              </a:solidFill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34"/>
          <p:cNvCxnSpPr>
            <a:stCxn id="197" idx="2"/>
            <a:endCxn id="198" idx="1"/>
          </p:cNvCxnSpPr>
          <p:nvPr/>
        </p:nvCxnSpPr>
        <p:spPr>
          <a:xfrm>
            <a:off x="1355000" y="2441800"/>
            <a:ext cx="1780500" cy="1945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34"/>
          <p:cNvCxnSpPr>
            <a:stCxn id="197" idx="2"/>
            <a:endCxn id="200" idx="1"/>
          </p:cNvCxnSpPr>
          <p:nvPr/>
        </p:nvCxnSpPr>
        <p:spPr>
          <a:xfrm flipH="1" rot="10800000">
            <a:off x="1355000" y="558400"/>
            <a:ext cx="1780500" cy="18834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34"/>
          <p:cNvSpPr/>
          <p:nvPr/>
        </p:nvSpPr>
        <p:spPr>
          <a:xfrm rot="-5400000">
            <a:off x="-528250" y="217915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Course Management System </a:t>
            </a:r>
            <a:b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(CRS)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4"/>
          <p:cNvSpPr/>
          <p:nvPr/>
        </p:nvSpPr>
        <p:spPr>
          <a:xfrm>
            <a:off x="3135625" y="29589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Student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3135625" y="41247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Professor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3215125" y="2179111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" name="Google Shape;202;p34"/>
          <p:cNvCxnSpPr>
            <a:endCxn id="201" idx="1"/>
          </p:cNvCxnSpPr>
          <p:nvPr/>
        </p:nvCxnSpPr>
        <p:spPr>
          <a:xfrm flipH="1" rot="10800000">
            <a:off x="2200825" y="2441761"/>
            <a:ext cx="1014300" cy="24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4"/>
          <p:cNvSpPr txBox="1"/>
          <p:nvPr/>
        </p:nvSpPr>
        <p:spPr>
          <a:xfrm>
            <a:off x="5714975" y="122575"/>
            <a:ext cx="23712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Register courses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Add/Drop course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Register himself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Fee Payment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View Course Catalog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View Grades alloted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5714975" y="2179175"/>
            <a:ext cx="23712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</a:t>
            </a:r>
            <a:r>
              <a:rPr lang="en" sz="1300">
                <a:solidFill>
                  <a:schemeClr val="dk1"/>
                </a:solidFill>
              </a:rPr>
              <a:t>dd/Remove user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Approve Student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Add/Delete courses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Update Catalog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Generate Report</a:t>
            </a:r>
            <a:endParaRPr/>
          </a:p>
        </p:txBody>
      </p:sp>
      <p:sp>
        <p:nvSpPr>
          <p:cNvPr id="205" name="Google Shape;205;p34"/>
          <p:cNvSpPr txBox="1"/>
          <p:nvPr/>
        </p:nvSpPr>
        <p:spPr>
          <a:xfrm>
            <a:off x="5721125" y="3804975"/>
            <a:ext cx="2358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Grade students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View Course Catalog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View courses to teach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86038" l="0" r="0" t="0"/>
          <a:stretch/>
        </p:blipFill>
        <p:spPr>
          <a:xfrm>
            <a:off x="0" y="-12"/>
            <a:ext cx="9144000" cy="47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86038" l="0" r="0" t="0"/>
          <a:stretch/>
        </p:blipFill>
        <p:spPr>
          <a:xfrm>
            <a:off x="0" y="4568875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/>
          <p:nvPr/>
        </p:nvSpPr>
        <p:spPr>
          <a:xfrm>
            <a:off x="211975" y="1693100"/>
            <a:ext cx="1628700" cy="375000"/>
          </a:xfrm>
          <a:prstGeom prst="flowChartAlternate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       Browser</a:t>
            </a:r>
            <a:endParaRPr i="1"/>
          </a:p>
        </p:txBody>
      </p:sp>
      <p:sp>
        <p:nvSpPr>
          <p:cNvPr id="214" name="Google Shape;214;p35"/>
          <p:cNvSpPr/>
          <p:nvPr/>
        </p:nvSpPr>
        <p:spPr>
          <a:xfrm rot="5400000">
            <a:off x="3189338" y="1881775"/>
            <a:ext cx="2228700" cy="85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/>
          <p:nvPr/>
        </p:nvSpPr>
        <p:spPr>
          <a:xfrm rot="5400000">
            <a:off x="4524375" y="1881775"/>
            <a:ext cx="2228700" cy="85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6918525" y="1372800"/>
            <a:ext cx="728650" cy="1103725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Mysql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  DB</a:t>
            </a:r>
            <a:endParaRPr i="1"/>
          </a:p>
        </p:txBody>
      </p:sp>
      <p:sp>
        <p:nvSpPr>
          <p:cNvPr id="217" name="Google Shape;217;p35"/>
          <p:cNvSpPr txBox="1"/>
          <p:nvPr/>
        </p:nvSpPr>
        <p:spPr>
          <a:xfrm>
            <a:off x="2957375" y="214875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UI</a:t>
            </a:r>
            <a:endParaRPr i="1"/>
          </a:p>
        </p:txBody>
      </p:sp>
      <p:sp>
        <p:nvSpPr>
          <p:cNvPr id="218" name="Google Shape;218;p35"/>
          <p:cNvSpPr txBox="1"/>
          <p:nvPr/>
        </p:nvSpPr>
        <p:spPr>
          <a:xfrm>
            <a:off x="3902725" y="107175"/>
            <a:ext cx="11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Business Code</a:t>
            </a:r>
            <a:endParaRPr i="1"/>
          </a:p>
        </p:txBody>
      </p:sp>
      <p:sp>
        <p:nvSpPr>
          <p:cNvPr id="219" name="Google Shape;219;p35"/>
          <p:cNvSpPr txBox="1"/>
          <p:nvPr/>
        </p:nvSpPr>
        <p:spPr>
          <a:xfrm>
            <a:off x="5354100" y="107175"/>
            <a:ext cx="11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Database Code</a:t>
            </a:r>
            <a:endParaRPr i="1"/>
          </a:p>
        </p:txBody>
      </p:sp>
      <p:sp>
        <p:nvSpPr>
          <p:cNvPr id="220" name="Google Shape;220;p35"/>
          <p:cNvSpPr txBox="1"/>
          <p:nvPr/>
        </p:nvSpPr>
        <p:spPr>
          <a:xfrm>
            <a:off x="2604325" y="3396850"/>
            <a:ext cx="100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(Client Package)</a:t>
            </a:r>
            <a:endParaRPr i="1"/>
          </a:p>
        </p:txBody>
      </p:sp>
      <p:sp>
        <p:nvSpPr>
          <p:cNvPr id="221" name="Google Shape;221;p35"/>
          <p:cNvSpPr txBox="1"/>
          <p:nvPr/>
        </p:nvSpPr>
        <p:spPr>
          <a:xfrm>
            <a:off x="3902725" y="3396850"/>
            <a:ext cx="100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(Service Package)</a:t>
            </a:r>
            <a:endParaRPr i="1"/>
          </a:p>
        </p:txBody>
      </p:sp>
      <p:sp>
        <p:nvSpPr>
          <p:cNvPr id="222" name="Google Shape;222;p35"/>
          <p:cNvSpPr txBox="1"/>
          <p:nvPr/>
        </p:nvSpPr>
        <p:spPr>
          <a:xfrm>
            <a:off x="5327425" y="3396850"/>
            <a:ext cx="100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(Dao Package)</a:t>
            </a:r>
            <a:endParaRPr i="1"/>
          </a:p>
        </p:txBody>
      </p:sp>
      <p:sp>
        <p:nvSpPr>
          <p:cNvPr id="223" name="Google Shape;223;p35"/>
          <p:cNvSpPr/>
          <p:nvPr/>
        </p:nvSpPr>
        <p:spPr>
          <a:xfrm>
            <a:off x="3053825" y="810313"/>
            <a:ext cx="120000" cy="2228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/>
          <p:nvPr/>
        </p:nvSpPr>
        <p:spPr>
          <a:xfrm>
            <a:off x="4243700" y="810325"/>
            <a:ext cx="120000" cy="2228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5581113" y="810325"/>
            <a:ext cx="120000" cy="2228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/>
          <p:nvPr/>
        </p:nvSpPr>
        <p:spPr>
          <a:xfrm flipH="1" rot="10800000">
            <a:off x="3317713" y="1750652"/>
            <a:ext cx="7821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/>
          <p:nvPr/>
        </p:nvSpPr>
        <p:spPr>
          <a:xfrm flipH="1" rot="10800000">
            <a:off x="2127813" y="1750652"/>
            <a:ext cx="7821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 flipH="1" rot="10800000">
            <a:off x="4523163" y="1750652"/>
            <a:ext cx="7821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/>
          <p:nvPr/>
        </p:nvSpPr>
        <p:spPr>
          <a:xfrm flipH="1" rot="10800000">
            <a:off x="5918763" y="1750652"/>
            <a:ext cx="7821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 rot="10800000">
            <a:off x="2127813" y="1944802"/>
            <a:ext cx="7821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 rot="10800000">
            <a:off x="3306250" y="1944314"/>
            <a:ext cx="7821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 rot="10800000">
            <a:off x="4523175" y="1944327"/>
            <a:ext cx="7821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 rot="10800000">
            <a:off x="5909013" y="1944802"/>
            <a:ext cx="782100" cy="1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/>
        </p:nvSpPr>
        <p:spPr>
          <a:xfrm>
            <a:off x="1969800" y="1957188"/>
            <a:ext cx="5204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</a:rPr>
              <a:t>Project Milestones</a:t>
            </a:r>
            <a:endParaRPr sz="4100">
              <a:solidFill>
                <a:srgbClr val="FFFFFF"/>
              </a:solidFill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528" y="40050"/>
            <a:ext cx="5784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2500"/>
            <a:ext cx="8991599" cy="40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1228125" y="137275"/>
            <a:ext cx="65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Milestones</a:t>
            </a:r>
            <a:endParaRPr b="1" sz="28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